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Montserrat" pitchFamily="2" charset="77"/>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6B87F7-0170-4BDA-95A8-6D41488872FD}">
  <a:tblStyle styleId="{F46B87F7-0170-4BDA-95A8-6D41488872F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6"/>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c48edfa1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c48edfa1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2c48edfa18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2c48edfa18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2c48edfa18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2c48edfa18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rPr>
              <a:t>As expected, holiday average sales are higher than normal dates.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c48edfa18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c48edfa18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We will review the Average Weekly Sales per Year and check if any additional holiday peak sales were not accounted for in the 'IsHoliday' field.</a:t>
            </a:r>
            <a:endParaRPr sz="1200">
              <a:solidFill>
                <a:schemeClr val="dk1"/>
              </a:solidFill>
            </a:endParaRPr>
          </a:p>
          <a:p>
            <a:pPr marL="0" lvl="0" indent="0" algn="l" rtl="0">
              <a:spcBef>
                <a:spcPts val="0"/>
              </a:spcBef>
              <a:spcAft>
                <a:spcPts val="0"/>
              </a:spcAft>
              <a:buNone/>
            </a:pPr>
            <a:r>
              <a:rPr lang="en" sz="1200">
                <a:solidFill>
                  <a:schemeClr val="dk1"/>
                </a:solidFill>
              </a:rPr>
              <a:t>Top 4 sales belongs to Christmas, Thankgiving and Black Friday times. Interestingly, 22th week of the year is the 5th best sales. It is end of May and the time when schools are closed.</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c48edfa18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2c48edfa18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20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2c48edfa18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2c48edfa18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2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c48edfa18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c48edfa18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Dropping down the variables that have a weak correlation</a:t>
            </a:r>
            <a:endParaRPr/>
          </a:p>
          <a:p>
            <a:pPr marL="0" lvl="0" indent="0" algn="l" rtl="0">
              <a:spcBef>
                <a:spcPts val="0"/>
              </a:spcBef>
              <a:spcAft>
                <a:spcPts val="0"/>
              </a:spcAft>
              <a:buNone/>
            </a:pPr>
            <a:r>
              <a:rPr lang="en"/>
              <a:t>'Fuel_Price', 'MarkDown1', 'MarkDown2', 'MarkDown3', 'MarkDown4', 'MarkDown5'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2bbdd9007d_4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2bbdd9007d_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2c48edfa18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2c48edfa18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c48edfa18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c48edfa18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2c48edfa18_0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2c48edfa18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bbdd9007d_4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2bbdd9007d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2c48edfa18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2c48edfa18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2c48edfa18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2c48edfa18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marR="38100" lvl="0" indent="0" algn="l" rtl="0">
              <a:lnSpc>
                <a:spcPct val="160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Based on the time-series forecasting analysis, we can see that the sales for the given dataset generally increased over time with some seasonal fluctuations. The forecast model predicts a continuing upward trend in sales for the next year, with a peak in sales around mid-2014.</a:t>
            </a:r>
            <a:endParaRPr sz="1200">
              <a:solidFill>
                <a:schemeClr val="dk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The predicted sales values can be used to plan for future demand and optimize inventory levels. Additionally, the forecast model can be adjusted and improved over time as more data becomes available, allowing for more accurate predictions and better supply chain management.</a:t>
            </a:r>
            <a:endParaRPr sz="1200">
              <a:solidFill>
                <a:schemeClr val="dk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R square is 0.7098 and we can say that it is not good model to predict future sales.</a:t>
            </a:r>
            <a:endParaRPr sz="1200">
              <a:solidFill>
                <a:schemeClr val="dk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We can see some trends where the sale sare high during november and December in every year due to Hoiliday Season</a:t>
            </a:r>
            <a:endParaRPr sz="1200">
              <a:solidFill>
                <a:schemeClr val="dk1"/>
              </a:solidFill>
              <a:latin typeface="Roboto"/>
              <a:ea typeface="Roboto"/>
              <a:cs typeface="Roboto"/>
              <a:sym typeface="Roboto"/>
            </a:endParaRPr>
          </a:p>
          <a:p>
            <a:pPr marL="0" lvl="0" indent="0" algn="l" rtl="0">
              <a:spcBef>
                <a:spcPts val="50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c48edfa18_0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c48edfa18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c48edfa18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c48edfa18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2bbdd9007d_4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2bbdd9007d_4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2bbdd9007d_4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2bbdd9007d_4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2bbdd9007d_4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2bbdd9007d_4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2d15ce760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2d15ce760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2c48edfa1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2c48edfa1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2c48edfa18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2c48edfa18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2c48edfa18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2c48edfa18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2bbdd9007d_4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2bbdd9007d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2bbdd9007d_4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2bbdd9007d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2c48edfa18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2c48edfa1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c48edfa18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c48edfa18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26000" y="507900"/>
            <a:ext cx="5972700" cy="283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300">
                <a:latin typeface="Times New Roman"/>
                <a:ea typeface="Times New Roman"/>
                <a:cs typeface="Times New Roman"/>
                <a:sym typeface="Times New Roman"/>
              </a:rPr>
              <a:t>OPIM-5512</a:t>
            </a:r>
            <a:endParaRPr sz="3300">
              <a:latin typeface="Times New Roman"/>
              <a:ea typeface="Times New Roman"/>
              <a:cs typeface="Times New Roman"/>
              <a:sym typeface="Times New Roman"/>
            </a:endParaRPr>
          </a:p>
          <a:p>
            <a:pPr marL="0" lvl="0" indent="0" algn="l" rtl="0">
              <a:spcBef>
                <a:spcPts val="0"/>
              </a:spcBef>
              <a:spcAft>
                <a:spcPts val="0"/>
              </a:spcAft>
              <a:buNone/>
            </a:pPr>
            <a:r>
              <a:rPr lang="en" sz="2000">
                <a:latin typeface="Times New Roman"/>
                <a:ea typeface="Times New Roman"/>
                <a:cs typeface="Times New Roman"/>
                <a:sym typeface="Times New Roman"/>
              </a:rPr>
              <a:t>Data Science using Pyhton</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650">
              <a:latin typeface="Times New Roman"/>
              <a:ea typeface="Times New Roman"/>
              <a:cs typeface="Times New Roman"/>
              <a:sym typeface="Times New Roman"/>
            </a:endParaRPr>
          </a:p>
          <a:p>
            <a:pPr marL="0" lvl="0" indent="0" algn="l" rtl="0">
              <a:spcBef>
                <a:spcPts val="0"/>
              </a:spcBef>
              <a:spcAft>
                <a:spcPts val="0"/>
              </a:spcAft>
              <a:buNone/>
            </a:pPr>
            <a:endParaRPr sz="2650">
              <a:latin typeface="Times New Roman"/>
              <a:ea typeface="Times New Roman"/>
              <a:cs typeface="Times New Roman"/>
              <a:sym typeface="Times New Roman"/>
            </a:endParaRPr>
          </a:p>
          <a:p>
            <a:pPr marL="0" lvl="0" indent="0" algn="l" rtl="0">
              <a:spcBef>
                <a:spcPts val="0"/>
              </a:spcBef>
              <a:spcAft>
                <a:spcPts val="0"/>
              </a:spcAft>
              <a:buNone/>
            </a:pPr>
            <a:r>
              <a:rPr lang="en" sz="2650">
                <a:latin typeface="Times New Roman"/>
                <a:ea typeface="Times New Roman"/>
                <a:cs typeface="Times New Roman"/>
                <a:sym typeface="Times New Roman"/>
              </a:rPr>
              <a:t>Sales Forecasting for Better Business Planning</a:t>
            </a:r>
            <a:endParaRPr sz="3333">
              <a:latin typeface="Times New Roman"/>
              <a:ea typeface="Times New Roman"/>
              <a:cs typeface="Times New Roman"/>
              <a:sym typeface="Times New Roman"/>
            </a:endParaRPr>
          </a:p>
        </p:txBody>
      </p:sp>
      <p:sp>
        <p:nvSpPr>
          <p:cNvPr id="135" name="Google Shape;135;p13"/>
          <p:cNvSpPr txBox="1">
            <a:spLocks noGrp="1"/>
          </p:cNvSpPr>
          <p:nvPr>
            <p:ph type="subTitle" idx="1"/>
          </p:nvPr>
        </p:nvSpPr>
        <p:spPr>
          <a:xfrm>
            <a:off x="5083950" y="3455250"/>
            <a:ext cx="3470700" cy="1480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latin typeface="Times New Roman"/>
                <a:ea typeface="Times New Roman"/>
                <a:cs typeface="Times New Roman"/>
                <a:sym typeface="Times New Roman"/>
              </a:rPr>
              <a:t>Group-8</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Rushikethan Dudipala</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Manisha Kharche</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Dhatri Datta kiran Nutakki</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Santosh Kumar Viranchi Gandham</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Venkata Vinayaka Durga Prasant Lakamsani</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Duggempudi Lokesh reddy</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body" idx="1"/>
          </p:nvPr>
        </p:nvSpPr>
        <p:spPr>
          <a:xfrm>
            <a:off x="1143000" y="-33470"/>
            <a:ext cx="7496100" cy="5619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800" dirty="0">
                <a:highlight>
                  <a:srgbClr val="1E1E1E"/>
                </a:highlight>
                <a:latin typeface="Times New Roman"/>
                <a:ea typeface="Times New Roman"/>
                <a:cs typeface="Times New Roman"/>
                <a:sym typeface="Times New Roman"/>
              </a:rPr>
              <a:t>Visualizing every feature with </a:t>
            </a:r>
            <a:r>
              <a:rPr lang="en" sz="1800" dirty="0" err="1">
                <a:highlight>
                  <a:srgbClr val="1E1E1E"/>
                </a:highlight>
                <a:latin typeface="Times New Roman"/>
                <a:ea typeface="Times New Roman"/>
                <a:cs typeface="Times New Roman"/>
                <a:sym typeface="Times New Roman"/>
              </a:rPr>
              <a:t>weekly_sales</a:t>
            </a:r>
            <a:r>
              <a:rPr lang="en" sz="1800" dirty="0">
                <a:highlight>
                  <a:srgbClr val="1E1E1E"/>
                </a:highlight>
                <a:latin typeface="Times New Roman"/>
                <a:ea typeface="Times New Roman"/>
                <a:cs typeface="Times New Roman"/>
                <a:sym typeface="Times New Roman"/>
              </a:rPr>
              <a:t> to find the hidden patterns.</a:t>
            </a:r>
            <a:endParaRPr sz="1800" dirty="0">
              <a:highlight>
                <a:srgbClr val="1E1E1E"/>
              </a:highlight>
              <a:latin typeface="Times New Roman"/>
              <a:ea typeface="Times New Roman"/>
              <a:cs typeface="Times New Roman"/>
              <a:sym typeface="Times New Roman"/>
            </a:endParaRPr>
          </a:p>
        </p:txBody>
      </p:sp>
      <p:sp>
        <p:nvSpPr>
          <p:cNvPr id="198" name="Google Shape;19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99" name="Google Shape;199;p22"/>
          <p:cNvPicPr preferRelativeResize="0"/>
          <p:nvPr/>
        </p:nvPicPr>
        <p:blipFill>
          <a:blip r:embed="rId3">
            <a:alphaModFix/>
          </a:blip>
          <a:stretch>
            <a:fillRect/>
          </a:stretch>
        </p:blipFill>
        <p:spPr>
          <a:xfrm>
            <a:off x="1295400" y="441050"/>
            <a:ext cx="3237101" cy="2265975"/>
          </a:xfrm>
          <a:prstGeom prst="rect">
            <a:avLst/>
          </a:prstGeom>
          <a:noFill/>
          <a:ln>
            <a:noFill/>
          </a:ln>
        </p:spPr>
      </p:pic>
      <p:pic>
        <p:nvPicPr>
          <p:cNvPr id="200" name="Google Shape;200;p22"/>
          <p:cNvPicPr preferRelativeResize="0"/>
          <p:nvPr/>
        </p:nvPicPr>
        <p:blipFill>
          <a:blip r:embed="rId4">
            <a:alphaModFix/>
          </a:blip>
          <a:stretch>
            <a:fillRect/>
          </a:stretch>
        </p:blipFill>
        <p:spPr>
          <a:xfrm>
            <a:off x="4880925" y="420080"/>
            <a:ext cx="3237101" cy="2265970"/>
          </a:xfrm>
          <a:prstGeom prst="rect">
            <a:avLst/>
          </a:prstGeom>
          <a:noFill/>
          <a:ln>
            <a:noFill/>
          </a:ln>
        </p:spPr>
      </p:pic>
      <p:pic>
        <p:nvPicPr>
          <p:cNvPr id="201" name="Google Shape;201;p22"/>
          <p:cNvPicPr preferRelativeResize="0"/>
          <p:nvPr/>
        </p:nvPicPr>
        <p:blipFill>
          <a:blip r:embed="rId5">
            <a:alphaModFix/>
          </a:blip>
          <a:stretch>
            <a:fillRect/>
          </a:stretch>
        </p:blipFill>
        <p:spPr>
          <a:xfrm>
            <a:off x="4878200" y="2803250"/>
            <a:ext cx="3237101" cy="2265975"/>
          </a:xfrm>
          <a:prstGeom prst="rect">
            <a:avLst/>
          </a:prstGeom>
          <a:noFill/>
          <a:ln>
            <a:noFill/>
          </a:ln>
        </p:spPr>
      </p:pic>
      <p:pic>
        <p:nvPicPr>
          <p:cNvPr id="202" name="Google Shape;202;p22"/>
          <p:cNvPicPr preferRelativeResize="0"/>
          <p:nvPr/>
        </p:nvPicPr>
        <p:blipFill>
          <a:blip r:embed="rId6">
            <a:alphaModFix/>
          </a:blip>
          <a:stretch>
            <a:fillRect/>
          </a:stretch>
        </p:blipFill>
        <p:spPr>
          <a:xfrm>
            <a:off x="1295400" y="2834425"/>
            <a:ext cx="3237101" cy="222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body" idx="1"/>
          </p:nvPr>
        </p:nvSpPr>
        <p:spPr>
          <a:xfrm>
            <a:off x="1143000" y="38250"/>
            <a:ext cx="7496100" cy="5619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800">
                <a:highlight>
                  <a:srgbClr val="1E1E1E"/>
                </a:highlight>
                <a:latin typeface="Times New Roman"/>
                <a:ea typeface="Times New Roman"/>
                <a:cs typeface="Times New Roman"/>
                <a:sym typeface="Times New Roman"/>
              </a:rPr>
              <a:t>Visualizing every feature with weekly_sales to find the hidden patterns.</a:t>
            </a:r>
            <a:endParaRPr sz="1800">
              <a:highlight>
                <a:srgbClr val="1E1E1E"/>
              </a:highlight>
              <a:latin typeface="Times New Roman"/>
              <a:ea typeface="Times New Roman"/>
              <a:cs typeface="Times New Roman"/>
              <a:sym typeface="Times New Roman"/>
            </a:endParaRPr>
          </a:p>
        </p:txBody>
      </p:sp>
      <p:sp>
        <p:nvSpPr>
          <p:cNvPr id="208" name="Google Shape;20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209" name="Google Shape;209;p23"/>
          <p:cNvPicPr preferRelativeResize="0"/>
          <p:nvPr/>
        </p:nvPicPr>
        <p:blipFill>
          <a:blip r:embed="rId3">
            <a:alphaModFix/>
          </a:blip>
          <a:stretch>
            <a:fillRect/>
          </a:stretch>
        </p:blipFill>
        <p:spPr>
          <a:xfrm>
            <a:off x="1371600" y="500400"/>
            <a:ext cx="3064175" cy="2123050"/>
          </a:xfrm>
          <a:prstGeom prst="rect">
            <a:avLst/>
          </a:prstGeom>
          <a:noFill/>
          <a:ln>
            <a:noFill/>
          </a:ln>
        </p:spPr>
      </p:pic>
      <p:pic>
        <p:nvPicPr>
          <p:cNvPr id="210" name="Google Shape;210;p23"/>
          <p:cNvPicPr preferRelativeResize="0"/>
          <p:nvPr/>
        </p:nvPicPr>
        <p:blipFill>
          <a:blip r:embed="rId4">
            <a:alphaModFix/>
          </a:blip>
          <a:stretch>
            <a:fillRect/>
          </a:stretch>
        </p:blipFill>
        <p:spPr>
          <a:xfrm>
            <a:off x="1371600" y="2762250"/>
            <a:ext cx="3064175" cy="2294575"/>
          </a:xfrm>
          <a:prstGeom prst="rect">
            <a:avLst/>
          </a:prstGeom>
          <a:noFill/>
          <a:ln>
            <a:noFill/>
          </a:ln>
        </p:spPr>
      </p:pic>
      <p:pic>
        <p:nvPicPr>
          <p:cNvPr id="211" name="Google Shape;211;p23"/>
          <p:cNvPicPr preferRelativeResize="0"/>
          <p:nvPr/>
        </p:nvPicPr>
        <p:blipFill>
          <a:blip r:embed="rId5">
            <a:alphaModFix/>
          </a:blip>
          <a:stretch>
            <a:fillRect/>
          </a:stretch>
        </p:blipFill>
        <p:spPr>
          <a:xfrm>
            <a:off x="4755950" y="500400"/>
            <a:ext cx="3173900" cy="2123050"/>
          </a:xfrm>
          <a:prstGeom prst="rect">
            <a:avLst/>
          </a:prstGeom>
          <a:noFill/>
          <a:ln>
            <a:noFill/>
          </a:ln>
        </p:spPr>
      </p:pic>
      <p:pic>
        <p:nvPicPr>
          <p:cNvPr id="212" name="Google Shape;212;p23"/>
          <p:cNvPicPr preferRelativeResize="0"/>
          <p:nvPr/>
        </p:nvPicPr>
        <p:blipFill>
          <a:blip r:embed="rId6">
            <a:alphaModFix/>
          </a:blip>
          <a:stretch>
            <a:fillRect/>
          </a:stretch>
        </p:blipFill>
        <p:spPr>
          <a:xfrm>
            <a:off x="4755950" y="2762250"/>
            <a:ext cx="3173899" cy="229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1297500" y="241350"/>
            <a:ext cx="70389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20">
                <a:latin typeface="Times New Roman"/>
                <a:ea typeface="Times New Roman"/>
                <a:cs typeface="Times New Roman"/>
                <a:sym typeface="Times New Roman"/>
              </a:rPr>
              <a:t>Average Weekly Sales per Year 2010,  2011 &amp; 2012</a:t>
            </a:r>
            <a:endParaRPr sz="2420">
              <a:latin typeface="Times New Roman"/>
              <a:ea typeface="Times New Roman"/>
              <a:cs typeface="Times New Roman"/>
              <a:sym typeface="Times New Roman"/>
            </a:endParaRPr>
          </a:p>
        </p:txBody>
      </p:sp>
      <p:sp>
        <p:nvSpPr>
          <p:cNvPr id="218" name="Google Shape;21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219" name="Google Shape;219;p24"/>
          <p:cNvPicPr preferRelativeResize="0"/>
          <p:nvPr/>
        </p:nvPicPr>
        <p:blipFill>
          <a:blip r:embed="rId3">
            <a:alphaModFix/>
          </a:blip>
          <a:stretch>
            <a:fillRect/>
          </a:stretch>
        </p:blipFill>
        <p:spPr>
          <a:xfrm>
            <a:off x="381000" y="1109250"/>
            <a:ext cx="8399801" cy="36301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297500" y="241350"/>
            <a:ext cx="70389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latin typeface="Times New Roman"/>
                <a:ea typeface="Times New Roman"/>
                <a:cs typeface="Times New Roman"/>
                <a:sym typeface="Times New Roman"/>
              </a:rPr>
              <a:t>Average Sales per Department</a:t>
            </a:r>
            <a:endParaRPr>
              <a:latin typeface="Times New Roman"/>
              <a:ea typeface="Times New Roman"/>
              <a:cs typeface="Times New Roman"/>
              <a:sym typeface="Times New Roman"/>
            </a:endParaRPr>
          </a:p>
        </p:txBody>
      </p:sp>
      <p:sp>
        <p:nvSpPr>
          <p:cNvPr id="225" name="Google Shape;22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26" name="Google Shape;226;p25"/>
          <p:cNvPicPr preferRelativeResize="0"/>
          <p:nvPr/>
        </p:nvPicPr>
        <p:blipFill>
          <a:blip r:embed="rId3">
            <a:alphaModFix/>
          </a:blip>
          <a:stretch>
            <a:fillRect/>
          </a:stretch>
        </p:blipFill>
        <p:spPr>
          <a:xfrm>
            <a:off x="381000" y="880650"/>
            <a:ext cx="8340573" cy="3958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a:spLocks noGrp="1"/>
          </p:cNvSpPr>
          <p:nvPr>
            <p:ph type="title"/>
          </p:nvPr>
        </p:nvSpPr>
        <p:spPr>
          <a:xfrm>
            <a:off x="1297500" y="241350"/>
            <a:ext cx="70389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latin typeface="Times New Roman"/>
                <a:ea typeface="Times New Roman"/>
                <a:cs typeface="Times New Roman"/>
                <a:sym typeface="Times New Roman"/>
              </a:rPr>
              <a:t>Average Sales per Store</a:t>
            </a:r>
            <a:endParaRPr>
              <a:latin typeface="Times New Roman"/>
              <a:ea typeface="Times New Roman"/>
              <a:cs typeface="Times New Roman"/>
              <a:sym typeface="Times New Roman"/>
            </a:endParaRPr>
          </a:p>
        </p:txBody>
      </p:sp>
      <p:sp>
        <p:nvSpPr>
          <p:cNvPr id="232" name="Google Shape;23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233" name="Google Shape;233;p26"/>
          <p:cNvPicPr preferRelativeResize="0"/>
          <p:nvPr/>
        </p:nvPicPr>
        <p:blipFill>
          <a:blip r:embed="rId3">
            <a:alphaModFix/>
          </a:blip>
          <a:stretch>
            <a:fillRect/>
          </a:stretch>
        </p:blipFill>
        <p:spPr>
          <a:xfrm>
            <a:off x="381000" y="880650"/>
            <a:ext cx="8391524" cy="3958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1297500" y="241350"/>
            <a:ext cx="7038900" cy="58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00">
                <a:latin typeface="Times New Roman"/>
                <a:ea typeface="Times New Roman"/>
                <a:cs typeface="Times New Roman"/>
                <a:sym typeface="Times New Roman"/>
              </a:rPr>
              <a:t>Correlation Matrix</a:t>
            </a:r>
            <a:endParaRPr sz="2800">
              <a:latin typeface="Times New Roman"/>
              <a:ea typeface="Times New Roman"/>
              <a:cs typeface="Times New Roman"/>
              <a:sym typeface="Times New Roman"/>
            </a:endParaRPr>
          </a:p>
        </p:txBody>
      </p:sp>
      <p:sp>
        <p:nvSpPr>
          <p:cNvPr id="239" name="Google Shape;23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240" name="Google Shape;240;p27"/>
          <p:cNvPicPr preferRelativeResize="0"/>
          <p:nvPr/>
        </p:nvPicPr>
        <p:blipFill>
          <a:blip r:embed="rId3">
            <a:alphaModFix/>
          </a:blip>
          <a:stretch>
            <a:fillRect/>
          </a:stretch>
        </p:blipFill>
        <p:spPr>
          <a:xfrm>
            <a:off x="914400" y="828750"/>
            <a:ext cx="7451025" cy="4162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1348050" y="292625"/>
            <a:ext cx="7038900" cy="64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Splitting the Data into Train and Test</a:t>
            </a:r>
            <a:endParaRPr>
              <a:latin typeface="Times New Roman"/>
              <a:ea typeface="Times New Roman"/>
              <a:cs typeface="Times New Roman"/>
              <a:sym typeface="Times New Roman"/>
            </a:endParaRPr>
          </a:p>
        </p:txBody>
      </p:sp>
      <p:sp>
        <p:nvSpPr>
          <p:cNvPr id="246" name="Google Shape;246;p28"/>
          <p:cNvSpPr txBox="1">
            <a:spLocks noGrp="1"/>
          </p:cNvSpPr>
          <p:nvPr>
            <p:ph type="body" idx="1"/>
          </p:nvPr>
        </p:nvSpPr>
        <p:spPr>
          <a:xfrm>
            <a:off x="1297500" y="818995"/>
            <a:ext cx="7038900" cy="566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Splitted with Train set of 70% and Test set of 30%</a:t>
            </a:r>
            <a:endParaRPr/>
          </a:p>
        </p:txBody>
      </p:sp>
      <p:sp>
        <p:nvSpPr>
          <p:cNvPr id="247" name="Google Shape;24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248" name="Google Shape;248;p28"/>
          <p:cNvPicPr preferRelativeResize="0"/>
          <p:nvPr/>
        </p:nvPicPr>
        <p:blipFill>
          <a:blip r:embed="rId3">
            <a:alphaModFix/>
          </a:blip>
          <a:stretch>
            <a:fillRect/>
          </a:stretch>
        </p:blipFill>
        <p:spPr>
          <a:xfrm>
            <a:off x="215153" y="2084351"/>
            <a:ext cx="8564429" cy="2910568"/>
          </a:xfrm>
          <a:prstGeom prst="rect">
            <a:avLst/>
          </a:prstGeom>
          <a:noFill/>
          <a:ln>
            <a:noFill/>
          </a:ln>
        </p:spPr>
      </p:pic>
      <p:pic>
        <p:nvPicPr>
          <p:cNvPr id="3" name="Picture 2">
            <a:extLst>
              <a:ext uri="{FF2B5EF4-FFF2-40B4-BE49-F238E27FC236}">
                <a16:creationId xmlns:a16="http://schemas.microsoft.com/office/drawing/2014/main" id="{02B3273B-DF9B-616A-D29D-5E296DEDA09C}"/>
              </a:ext>
            </a:extLst>
          </p:cNvPr>
          <p:cNvPicPr>
            <a:picLocks noChangeAspect="1"/>
          </p:cNvPicPr>
          <p:nvPr/>
        </p:nvPicPr>
        <p:blipFill>
          <a:blip r:embed="rId4"/>
          <a:stretch>
            <a:fillRect/>
          </a:stretch>
        </p:blipFill>
        <p:spPr>
          <a:xfrm>
            <a:off x="251010" y="1261831"/>
            <a:ext cx="8528572" cy="7606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Font typeface="Times New Roman"/>
              <a:buAutoNum type="arabicPeriod"/>
            </a:pPr>
            <a:r>
              <a:rPr lang="en">
                <a:latin typeface="Times New Roman"/>
                <a:ea typeface="Times New Roman"/>
                <a:cs typeface="Times New Roman"/>
                <a:sym typeface="Times New Roman"/>
              </a:rPr>
              <a:t>Decision Tree Regression</a:t>
            </a:r>
            <a:endParaRPr>
              <a:latin typeface="Times New Roman"/>
              <a:ea typeface="Times New Roman"/>
              <a:cs typeface="Times New Roman"/>
              <a:sym typeface="Times New Roman"/>
            </a:endParaRPr>
          </a:p>
        </p:txBody>
      </p:sp>
      <p:sp>
        <p:nvSpPr>
          <p:cNvPr id="254" name="Google Shape;25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255" name="Google Shape;255;p29"/>
          <p:cNvPicPr preferRelativeResize="0"/>
          <p:nvPr/>
        </p:nvPicPr>
        <p:blipFill>
          <a:blip r:embed="rId3">
            <a:alphaModFix/>
          </a:blip>
          <a:stretch>
            <a:fillRect/>
          </a:stretch>
        </p:blipFill>
        <p:spPr>
          <a:xfrm>
            <a:off x="1295400" y="923825"/>
            <a:ext cx="6544123" cy="399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2. Random Forest Regression</a:t>
            </a:r>
            <a:endParaRPr>
              <a:latin typeface="Times New Roman"/>
              <a:ea typeface="Times New Roman"/>
              <a:cs typeface="Times New Roman"/>
              <a:sym typeface="Times New Roman"/>
            </a:endParaRPr>
          </a:p>
        </p:txBody>
      </p:sp>
      <p:sp>
        <p:nvSpPr>
          <p:cNvPr id="261" name="Google Shape;26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262" name="Google Shape;262;p30"/>
          <p:cNvPicPr preferRelativeResize="0"/>
          <p:nvPr/>
        </p:nvPicPr>
        <p:blipFill>
          <a:blip r:embed="rId3">
            <a:alphaModFix/>
          </a:blip>
          <a:stretch>
            <a:fillRect/>
          </a:stretch>
        </p:blipFill>
        <p:spPr>
          <a:xfrm>
            <a:off x="990600" y="923825"/>
            <a:ext cx="7333402" cy="39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2. Random Forest Regression</a:t>
            </a:r>
            <a:endParaRPr>
              <a:latin typeface="Times New Roman"/>
              <a:ea typeface="Times New Roman"/>
              <a:cs typeface="Times New Roman"/>
              <a:sym typeface="Times New Roman"/>
            </a:endParaRPr>
          </a:p>
        </p:txBody>
      </p:sp>
      <p:sp>
        <p:nvSpPr>
          <p:cNvPr id="268" name="Google Shape;26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pic>
        <p:nvPicPr>
          <p:cNvPr id="269" name="Google Shape;269;p31"/>
          <p:cNvPicPr preferRelativeResize="0"/>
          <p:nvPr/>
        </p:nvPicPr>
        <p:blipFill>
          <a:blip r:embed="rId3">
            <a:alphaModFix/>
          </a:blip>
          <a:stretch>
            <a:fillRect/>
          </a:stretch>
        </p:blipFill>
        <p:spPr>
          <a:xfrm>
            <a:off x="3657600" y="847625"/>
            <a:ext cx="5077199" cy="3991075"/>
          </a:xfrm>
          <a:prstGeom prst="rect">
            <a:avLst/>
          </a:prstGeom>
          <a:noFill/>
          <a:ln>
            <a:noFill/>
          </a:ln>
        </p:spPr>
      </p:pic>
      <p:sp>
        <p:nvSpPr>
          <p:cNvPr id="270" name="Google Shape;270;p31"/>
          <p:cNvSpPr txBox="1"/>
          <p:nvPr/>
        </p:nvSpPr>
        <p:spPr>
          <a:xfrm>
            <a:off x="140975" y="1365525"/>
            <a:ext cx="33357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Visualizing the Customer segmentation using the K-Mean Clustering.</a:t>
            </a:r>
            <a:endParaRPr sz="18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Agenda</a:t>
            </a:r>
            <a:endParaRPr>
              <a:latin typeface="Times New Roman"/>
              <a:ea typeface="Times New Roman"/>
              <a:cs typeface="Times New Roman"/>
              <a:sym typeface="Times New Roman"/>
            </a:endParaRPr>
          </a:p>
        </p:txBody>
      </p:sp>
      <p:sp>
        <p:nvSpPr>
          <p:cNvPr id="141" name="Google Shape;141;p14"/>
          <p:cNvSpPr txBox="1">
            <a:spLocks noGrp="1"/>
          </p:cNvSpPr>
          <p:nvPr>
            <p:ph type="body" idx="1"/>
          </p:nvPr>
        </p:nvSpPr>
        <p:spPr>
          <a:xfrm>
            <a:off x="1297500" y="1567550"/>
            <a:ext cx="7038900" cy="29112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Problem statement and research questions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Data collection and preparation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Exploratory data analysis and data visualization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Data preprocessing and feature engineering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Machine learning model selection and evaluation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Results and performance metrics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Conclusion and key takeaways.</a:t>
            </a:r>
            <a:endParaRPr sz="1800">
              <a:latin typeface="Times New Roman"/>
              <a:ea typeface="Times New Roman"/>
              <a:cs typeface="Times New Roman"/>
              <a:sym typeface="Times New Roman"/>
            </a:endParaRPr>
          </a:p>
        </p:txBody>
      </p:sp>
      <p:sp>
        <p:nvSpPr>
          <p:cNvPr id="142" name="Google Shape;14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3. Time Series Model (Prophet Model)</a:t>
            </a:r>
            <a:endParaRPr>
              <a:latin typeface="Times New Roman"/>
              <a:ea typeface="Times New Roman"/>
              <a:cs typeface="Times New Roman"/>
              <a:sym typeface="Times New Roman"/>
            </a:endParaRPr>
          </a:p>
        </p:txBody>
      </p:sp>
      <p:sp>
        <p:nvSpPr>
          <p:cNvPr id="276" name="Google Shape;27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277" name="Google Shape;277;p32"/>
          <p:cNvPicPr preferRelativeResize="0"/>
          <p:nvPr/>
        </p:nvPicPr>
        <p:blipFill>
          <a:blip r:embed="rId3">
            <a:alphaModFix/>
          </a:blip>
          <a:stretch>
            <a:fillRect/>
          </a:stretch>
        </p:blipFill>
        <p:spPr>
          <a:xfrm>
            <a:off x="1219200" y="923825"/>
            <a:ext cx="6724688" cy="399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3. Time Series Model (Prophet Model)</a:t>
            </a:r>
            <a:endParaRPr>
              <a:latin typeface="Times New Roman"/>
              <a:ea typeface="Times New Roman"/>
              <a:cs typeface="Times New Roman"/>
              <a:sym typeface="Times New Roman"/>
            </a:endParaRPr>
          </a:p>
        </p:txBody>
      </p:sp>
      <p:sp>
        <p:nvSpPr>
          <p:cNvPr id="283" name="Google Shape;28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284" name="Google Shape;284;p33"/>
          <p:cNvPicPr preferRelativeResize="0"/>
          <p:nvPr/>
        </p:nvPicPr>
        <p:blipFill>
          <a:blip r:embed="rId3">
            <a:alphaModFix/>
          </a:blip>
          <a:stretch>
            <a:fillRect/>
          </a:stretch>
        </p:blipFill>
        <p:spPr>
          <a:xfrm>
            <a:off x="152400" y="1000025"/>
            <a:ext cx="8839204" cy="30039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4. Exponential Smoothing Model</a:t>
            </a:r>
            <a:endParaRPr>
              <a:latin typeface="Times New Roman"/>
              <a:ea typeface="Times New Roman"/>
              <a:cs typeface="Times New Roman"/>
              <a:sym typeface="Times New Roman"/>
            </a:endParaRPr>
          </a:p>
        </p:txBody>
      </p:sp>
      <p:sp>
        <p:nvSpPr>
          <p:cNvPr id="290" name="Google Shape;29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291" name="Google Shape;291;p34"/>
          <p:cNvPicPr preferRelativeResize="0"/>
          <p:nvPr/>
        </p:nvPicPr>
        <p:blipFill>
          <a:blip r:embed="rId3">
            <a:alphaModFix/>
          </a:blip>
          <a:stretch>
            <a:fillRect/>
          </a:stretch>
        </p:blipFill>
        <p:spPr>
          <a:xfrm>
            <a:off x="3723975" y="1000025"/>
            <a:ext cx="5209650" cy="3758525"/>
          </a:xfrm>
          <a:prstGeom prst="rect">
            <a:avLst/>
          </a:prstGeom>
          <a:noFill/>
          <a:ln>
            <a:noFill/>
          </a:ln>
        </p:spPr>
      </p:pic>
      <p:pic>
        <p:nvPicPr>
          <p:cNvPr id="292" name="Google Shape;292;p34"/>
          <p:cNvPicPr preferRelativeResize="0"/>
          <p:nvPr/>
        </p:nvPicPr>
        <p:blipFill>
          <a:blip r:embed="rId4">
            <a:alphaModFix/>
          </a:blip>
          <a:stretch>
            <a:fillRect/>
          </a:stretch>
        </p:blipFill>
        <p:spPr>
          <a:xfrm>
            <a:off x="0" y="1582450"/>
            <a:ext cx="3603649" cy="2459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1348050" y="292625"/>
            <a:ext cx="7038900" cy="55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5. Linear Regression</a:t>
            </a:r>
            <a:endParaRPr>
              <a:latin typeface="Times New Roman"/>
              <a:ea typeface="Times New Roman"/>
              <a:cs typeface="Times New Roman"/>
              <a:sym typeface="Times New Roman"/>
            </a:endParaRPr>
          </a:p>
        </p:txBody>
      </p:sp>
      <p:sp>
        <p:nvSpPr>
          <p:cNvPr id="298" name="Google Shape;29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299" name="Google Shape;299;p35"/>
          <p:cNvPicPr preferRelativeResize="0"/>
          <p:nvPr/>
        </p:nvPicPr>
        <p:blipFill>
          <a:blip r:embed="rId3">
            <a:alphaModFix/>
          </a:blip>
          <a:stretch>
            <a:fillRect/>
          </a:stretch>
        </p:blipFill>
        <p:spPr>
          <a:xfrm>
            <a:off x="1066800" y="847625"/>
            <a:ext cx="7126477" cy="3991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99999"/>
        </a:solidFill>
        <a:effectLst/>
      </p:bgPr>
    </p:bg>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Performance Metrics</a:t>
            </a:r>
            <a:endParaRPr/>
          </a:p>
        </p:txBody>
      </p:sp>
      <p:sp>
        <p:nvSpPr>
          <p:cNvPr id="305" name="Google Shape;30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306" name="Google Shape;306;p36"/>
          <p:cNvGraphicFramePr/>
          <p:nvPr>
            <p:extLst>
              <p:ext uri="{D42A27DB-BD31-4B8C-83A1-F6EECF244321}">
                <p14:modId xmlns:p14="http://schemas.microsoft.com/office/powerpoint/2010/main" val="2579799523"/>
              </p:ext>
            </p:extLst>
          </p:nvPr>
        </p:nvGraphicFramePr>
        <p:xfrm>
          <a:off x="1337550" y="1730325"/>
          <a:ext cx="6646325" cy="2387256"/>
        </p:xfrm>
        <a:graphic>
          <a:graphicData uri="http://schemas.openxmlformats.org/drawingml/2006/table">
            <a:tbl>
              <a:tblPr>
                <a:noFill/>
                <a:tableStyleId>{F46B87F7-0170-4BDA-95A8-6D41488872FD}</a:tableStyleId>
              </a:tblPr>
              <a:tblGrid>
                <a:gridCol w="2881425">
                  <a:extLst>
                    <a:ext uri="{9D8B030D-6E8A-4147-A177-3AD203B41FA5}">
                      <a16:colId xmlns:a16="http://schemas.microsoft.com/office/drawing/2014/main" val="20000"/>
                    </a:ext>
                  </a:extLst>
                </a:gridCol>
                <a:gridCol w="1454300">
                  <a:extLst>
                    <a:ext uri="{9D8B030D-6E8A-4147-A177-3AD203B41FA5}">
                      <a16:colId xmlns:a16="http://schemas.microsoft.com/office/drawing/2014/main" val="20001"/>
                    </a:ext>
                  </a:extLst>
                </a:gridCol>
                <a:gridCol w="1155300">
                  <a:extLst>
                    <a:ext uri="{9D8B030D-6E8A-4147-A177-3AD203B41FA5}">
                      <a16:colId xmlns:a16="http://schemas.microsoft.com/office/drawing/2014/main" val="20002"/>
                    </a:ext>
                  </a:extLst>
                </a:gridCol>
                <a:gridCol w="1155300">
                  <a:extLst>
                    <a:ext uri="{9D8B030D-6E8A-4147-A177-3AD203B41FA5}">
                      <a16:colId xmlns:a16="http://schemas.microsoft.com/office/drawing/2014/main" val="20003"/>
                    </a:ext>
                  </a:extLst>
                </a:gridCol>
              </a:tblGrid>
              <a:tr h="200025">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 </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R-Square(R2)</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RMSE</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MAE</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Decision Tree Regresson</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0.953</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4907.4</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1689.9</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 sz="1800" dirty="0">
                          <a:solidFill>
                            <a:srgbClr val="FF0000"/>
                          </a:solidFill>
                          <a:latin typeface="Calibri"/>
                          <a:ea typeface="Calibri"/>
                          <a:cs typeface="Calibri"/>
                          <a:sym typeface="Calibri"/>
                        </a:rPr>
                        <a:t>Random Forest Regression</a:t>
                      </a:r>
                      <a:endParaRPr sz="1800" dirty="0">
                        <a:solidFill>
                          <a:srgbClr val="FF0000"/>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FF0000"/>
                          </a:solidFill>
                          <a:latin typeface="Calibri"/>
                          <a:ea typeface="Calibri"/>
                          <a:cs typeface="Calibri"/>
                          <a:sym typeface="Calibri"/>
                        </a:rPr>
                        <a:t>0.97</a:t>
                      </a:r>
                      <a:endParaRPr sz="1800" dirty="0">
                        <a:solidFill>
                          <a:srgbClr val="FF0000"/>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FF0000"/>
                          </a:solidFill>
                          <a:latin typeface="Calibri"/>
                          <a:ea typeface="Calibri"/>
                          <a:cs typeface="Calibri"/>
                          <a:sym typeface="Calibri"/>
                        </a:rPr>
                        <a:t>3912.1</a:t>
                      </a:r>
                      <a:endParaRPr sz="1800" dirty="0">
                        <a:solidFill>
                          <a:srgbClr val="FF0000"/>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FF0000"/>
                          </a:solidFill>
                          <a:latin typeface="Calibri"/>
                          <a:ea typeface="Calibri"/>
                          <a:cs typeface="Calibri"/>
                          <a:sym typeface="Calibri"/>
                        </a:rPr>
                        <a:t>1463.4</a:t>
                      </a:r>
                      <a:endParaRPr sz="1800" dirty="0">
                        <a:solidFill>
                          <a:srgbClr val="FF0000"/>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Time Series Prophet Model</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0.71</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98.2</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64.26</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Exponential Smoothing Model</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0.167</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27633.2</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106.5</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Linear Regression</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0.08</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rgbClr val="1155CC"/>
                          </a:solidFill>
                          <a:latin typeface="Calibri"/>
                          <a:ea typeface="Calibri"/>
                          <a:cs typeface="Calibri"/>
                          <a:sym typeface="Calibri"/>
                        </a:rPr>
                        <a:t>21811.8</a:t>
                      </a:r>
                      <a:endParaRPr sz="180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dirty="0">
                          <a:solidFill>
                            <a:srgbClr val="1155CC"/>
                          </a:solidFill>
                          <a:latin typeface="Calibri"/>
                          <a:ea typeface="Calibri"/>
                          <a:cs typeface="Calibri"/>
                          <a:sym typeface="Calibri"/>
                        </a:rPr>
                        <a:t>14574.3</a:t>
                      </a:r>
                      <a:endParaRPr sz="1800" dirty="0">
                        <a:solidFill>
                          <a:srgbClr val="1155CC"/>
                        </a:solidFill>
                        <a:latin typeface="Calibri"/>
                        <a:ea typeface="Calibri"/>
                        <a:cs typeface="Calibri"/>
                        <a:sym typeface="Calibri"/>
                      </a:endParaRPr>
                    </a:p>
                  </a:txBody>
                  <a:tcPr marL="9525" marR="9525" marT="9525" marB="91425" anchor="ctr">
                    <a:lnL w="4775" cap="flat" cmpd="sng">
                      <a:solidFill>
                        <a:srgbClr val="000000"/>
                      </a:solidFill>
                      <a:prstDash val="solid"/>
                      <a:round/>
                      <a:headEnd type="none" w="sm" len="sm"/>
                      <a:tailEnd type="none" w="sm" len="sm"/>
                    </a:lnL>
                    <a:lnR w="4775" cap="flat" cmpd="sng">
                      <a:solidFill>
                        <a:srgbClr val="000000"/>
                      </a:solidFill>
                      <a:prstDash val="solid"/>
                      <a:round/>
                      <a:headEnd type="none" w="sm" len="sm"/>
                      <a:tailEnd type="none" w="sm" len="sm"/>
                    </a:lnR>
                    <a:lnT w="4775" cap="flat" cmpd="sng">
                      <a:solidFill>
                        <a:srgbClr val="000000"/>
                      </a:solidFill>
                      <a:prstDash val="solid"/>
                      <a:round/>
                      <a:headEnd type="none" w="sm" len="sm"/>
                      <a:tailEnd type="none" w="sm" len="sm"/>
                    </a:lnT>
                    <a:lnB w="47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latin typeface="Arial"/>
                <a:ea typeface="Arial"/>
                <a:cs typeface="Arial"/>
                <a:sym typeface="Arial"/>
              </a:rPr>
              <a:t>Conclusion/Business Value</a:t>
            </a:r>
            <a:endParaRPr sz="3200">
              <a:latin typeface="Arial"/>
              <a:ea typeface="Arial"/>
              <a:cs typeface="Arial"/>
              <a:sym typeface="Arial"/>
            </a:endParaRPr>
          </a:p>
        </p:txBody>
      </p:sp>
      <p:sp>
        <p:nvSpPr>
          <p:cNvPr id="312" name="Google Shape;312;p37"/>
          <p:cNvSpPr txBox="1">
            <a:spLocks noGrp="1"/>
          </p:cNvSpPr>
          <p:nvPr>
            <p:ph type="body" idx="1"/>
          </p:nvPr>
        </p:nvSpPr>
        <p:spPr>
          <a:xfrm>
            <a:off x="1171990" y="1361361"/>
            <a:ext cx="7038900" cy="3489267"/>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43058" algn="l" rtl="0">
              <a:lnSpc>
                <a:spcPct val="95000"/>
              </a:lnSpc>
              <a:spcBef>
                <a:spcPts val="0"/>
              </a:spcBef>
              <a:spcAft>
                <a:spcPts val="0"/>
              </a:spcAft>
              <a:buSzPts val="1803"/>
              <a:buFont typeface="Arial"/>
              <a:buChar char="●"/>
            </a:pPr>
            <a:r>
              <a:rPr lang="en" sz="1802">
                <a:latin typeface="Arial"/>
                <a:ea typeface="Arial"/>
                <a:cs typeface="Arial"/>
                <a:sym typeface="Arial"/>
              </a:rPr>
              <a:t>Stores with high sales : Type A stores has big store size,large number of departments and small markdown values.</a:t>
            </a:r>
            <a:endParaRPr sz="1802">
              <a:latin typeface="Arial"/>
              <a:ea typeface="Arial"/>
              <a:cs typeface="Arial"/>
              <a:sym typeface="Arial"/>
            </a:endParaRPr>
          </a:p>
          <a:p>
            <a:pPr marL="457200" lvl="0" indent="0" algn="l" rtl="0">
              <a:lnSpc>
                <a:spcPct val="95000"/>
              </a:lnSpc>
              <a:spcBef>
                <a:spcPts val="350"/>
              </a:spcBef>
              <a:spcAft>
                <a:spcPts val="0"/>
              </a:spcAft>
              <a:buSzPts val="1018"/>
              <a:buNone/>
            </a:pPr>
            <a:endParaRPr sz="1802">
              <a:latin typeface="Arial"/>
              <a:ea typeface="Arial"/>
              <a:cs typeface="Arial"/>
              <a:sym typeface="Arial"/>
            </a:endParaRPr>
          </a:p>
          <a:p>
            <a:pPr marL="457200" lvl="0" indent="-343058" algn="l" rtl="0">
              <a:lnSpc>
                <a:spcPct val="95000"/>
              </a:lnSpc>
              <a:spcBef>
                <a:spcPts val="350"/>
              </a:spcBef>
              <a:spcAft>
                <a:spcPts val="0"/>
              </a:spcAft>
              <a:buSzPts val="1803"/>
              <a:buFont typeface="Arial"/>
              <a:buChar char="●"/>
            </a:pPr>
            <a:r>
              <a:rPr lang="en" sz="1802">
                <a:latin typeface="Arial"/>
                <a:ea typeface="Arial"/>
                <a:cs typeface="Arial"/>
                <a:sym typeface="Arial"/>
              </a:rPr>
              <a:t>Stores with low sales: Type C stores has small store size,small number of departments and low markdown values.</a:t>
            </a:r>
            <a:endParaRPr sz="1802">
              <a:latin typeface="Arial"/>
              <a:ea typeface="Arial"/>
              <a:cs typeface="Arial"/>
              <a:sym typeface="Arial"/>
            </a:endParaRPr>
          </a:p>
          <a:p>
            <a:pPr marL="457200" lvl="0" indent="0" algn="l" rtl="0">
              <a:lnSpc>
                <a:spcPct val="95000"/>
              </a:lnSpc>
              <a:spcBef>
                <a:spcPts val="350"/>
              </a:spcBef>
              <a:spcAft>
                <a:spcPts val="0"/>
              </a:spcAft>
              <a:buSzPts val="1018"/>
              <a:buNone/>
            </a:pPr>
            <a:endParaRPr sz="1802">
              <a:latin typeface="Arial"/>
              <a:ea typeface="Arial"/>
              <a:cs typeface="Arial"/>
              <a:sym typeface="Arial"/>
            </a:endParaRPr>
          </a:p>
          <a:p>
            <a:pPr marL="457200" lvl="0" indent="-343058" algn="l" rtl="0">
              <a:lnSpc>
                <a:spcPct val="95000"/>
              </a:lnSpc>
              <a:spcBef>
                <a:spcPts val="350"/>
              </a:spcBef>
              <a:spcAft>
                <a:spcPts val="0"/>
              </a:spcAft>
              <a:buSzPts val="1803"/>
              <a:buFont typeface="Arial"/>
              <a:buChar char="●"/>
            </a:pPr>
            <a:r>
              <a:rPr lang="en" sz="1802">
                <a:latin typeface="Arial"/>
                <a:ea typeface="Arial"/>
                <a:cs typeface="Arial"/>
                <a:sym typeface="Arial"/>
              </a:rPr>
              <a:t>Promotional Markdown events before holidays seem to increase sales.</a:t>
            </a:r>
            <a:endParaRPr sz="1802">
              <a:latin typeface="Arial"/>
              <a:ea typeface="Arial"/>
              <a:cs typeface="Arial"/>
              <a:sym typeface="Arial"/>
            </a:endParaRPr>
          </a:p>
          <a:p>
            <a:pPr marL="457200" lvl="0" indent="0" algn="l" rtl="0">
              <a:lnSpc>
                <a:spcPct val="95000"/>
              </a:lnSpc>
              <a:spcBef>
                <a:spcPts val="350"/>
              </a:spcBef>
              <a:spcAft>
                <a:spcPts val="0"/>
              </a:spcAft>
              <a:buSzPts val="1018"/>
              <a:buNone/>
            </a:pPr>
            <a:endParaRPr sz="1802">
              <a:latin typeface="Arial"/>
              <a:ea typeface="Arial"/>
              <a:cs typeface="Arial"/>
              <a:sym typeface="Arial"/>
            </a:endParaRPr>
          </a:p>
          <a:p>
            <a:pPr marL="457200" lvl="0" indent="-343058" algn="l" rtl="0">
              <a:lnSpc>
                <a:spcPct val="95000"/>
              </a:lnSpc>
              <a:spcBef>
                <a:spcPts val="350"/>
              </a:spcBef>
              <a:spcAft>
                <a:spcPts val="350"/>
              </a:spcAft>
              <a:buSzPts val="1803"/>
              <a:buFont typeface="Arial"/>
              <a:buChar char="●"/>
            </a:pPr>
            <a:r>
              <a:rPr lang="en" sz="1802">
                <a:latin typeface="Arial"/>
                <a:ea typeface="Arial"/>
                <a:cs typeface="Arial"/>
                <a:sym typeface="Arial"/>
              </a:rPr>
              <a:t>Sales seems to be highest during the week of Thanksgiving and 3 weeks after Thanksgiving and Christmas time.</a:t>
            </a:r>
            <a:endParaRPr sz="1802">
              <a:latin typeface="Arial"/>
              <a:ea typeface="Arial"/>
              <a:cs typeface="Arial"/>
              <a:sym typeface="Arial"/>
            </a:endParaRPr>
          </a:p>
        </p:txBody>
      </p:sp>
      <p:sp>
        <p:nvSpPr>
          <p:cNvPr id="313" name="Google Shape;31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latin typeface="Arial"/>
                <a:ea typeface="Arial"/>
                <a:cs typeface="Arial"/>
                <a:sym typeface="Arial"/>
              </a:rPr>
              <a:t>Business Value</a:t>
            </a:r>
            <a:endParaRPr sz="3200">
              <a:latin typeface="Arial"/>
              <a:ea typeface="Arial"/>
              <a:cs typeface="Arial"/>
              <a:sym typeface="Arial"/>
            </a:endParaRPr>
          </a:p>
        </p:txBody>
      </p:sp>
      <p:sp>
        <p:nvSpPr>
          <p:cNvPr id="319" name="Google Shape;319;p38"/>
          <p:cNvSpPr txBox="1">
            <a:spLocks noGrp="1"/>
          </p:cNvSpPr>
          <p:nvPr>
            <p:ph type="body" idx="1"/>
          </p:nvPr>
        </p:nvSpPr>
        <p:spPr>
          <a:xfrm>
            <a:off x="1180957" y="1370326"/>
            <a:ext cx="7038900" cy="3255462"/>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SzPts val="1800"/>
              <a:buFont typeface="Arial"/>
              <a:buChar char="●"/>
            </a:pPr>
            <a:r>
              <a:rPr lang="en" sz="1800" dirty="0">
                <a:latin typeface="Arial"/>
                <a:ea typeface="Arial"/>
                <a:cs typeface="Arial"/>
                <a:sym typeface="Arial"/>
              </a:rPr>
              <a:t>An important aspect of this is to try and understand buying behavior based on regional and departmental sales.</a:t>
            </a:r>
            <a:endParaRPr sz="1800" dirty="0">
              <a:latin typeface="Arial"/>
              <a:ea typeface="Arial"/>
              <a:cs typeface="Arial"/>
              <a:sym typeface="Arial"/>
            </a:endParaRPr>
          </a:p>
          <a:p>
            <a:pPr marL="457200" lvl="0" indent="0" algn="l" rtl="0">
              <a:lnSpc>
                <a:spcPct val="95000"/>
              </a:lnSpc>
              <a:spcBef>
                <a:spcPts val="350"/>
              </a:spcBef>
              <a:spcAft>
                <a:spcPts val="0"/>
              </a:spcAft>
              <a:buNone/>
            </a:pPr>
            <a:endParaRPr sz="1800" dirty="0">
              <a:latin typeface="Arial"/>
              <a:ea typeface="Arial"/>
              <a:cs typeface="Arial"/>
              <a:sym typeface="Arial"/>
            </a:endParaRPr>
          </a:p>
          <a:p>
            <a:pPr marL="457200" lvl="0" indent="-342900" algn="l" rtl="0">
              <a:lnSpc>
                <a:spcPct val="95000"/>
              </a:lnSpc>
              <a:spcBef>
                <a:spcPts val="350"/>
              </a:spcBef>
              <a:spcAft>
                <a:spcPts val="0"/>
              </a:spcAft>
              <a:buSzPts val="1800"/>
              <a:buFont typeface="Arial"/>
              <a:buChar char="●"/>
            </a:pPr>
            <a:r>
              <a:rPr lang="en" sz="1800" dirty="0">
                <a:latin typeface="Arial"/>
                <a:ea typeface="Arial"/>
                <a:cs typeface="Arial"/>
                <a:sym typeface="Arial"/>
              </a:rPr>
              <a:t>Walmart can grow its online retail business massively and gather huge profits with already established stores and warehouses.</a:t>
            </a:r>
            <a:endParaRPr sz="1800" dirty="0">
              <a:latin typeface="Arial"/>
              <a:ea typeface="Arial"/>
              <a:cs typeface="Arial"/>
              <a:sym typeface="Arial"/>
            </a:endParaRPr>
          </a:p>
          <a:p>
            <a:pPr marL="457200" lvl="0" indent="0" algn="l" rtl="0">
              <a:lnSpc>
                <a:spcPct val="95000"/>
              </a:lnSpc>
              <a:spcBef>
                <a:spcPts val="350"/>
              </a:spcBef>
              <a:spcAft>
                <a:spcPts val="0"/>
              </a:spcAft>
              <a:buNone/>
            </a:pPr>
            <a:endParaRPr sz="1800" dirty="0">
              <a:latin typeface="Arial"/>
              <a:ea typeface="Arial"/>
              <a:cs typeface="Arial"/>
              <a:sym typeface="Arial"/>
            </a:endParaRPr>
          </a:p>
          <a:p>
            <a:pPr marL="457200" lvl="0" indent="-342900" algn="l" rtl="0">
              <a:lnSpc>
                <a:spcPct val="95000"/>
              </a:lnSpc>
              <a:spcBef>
                <a:spcPts val="350"/>
              </a:spcBef>
              <a:spcAft>
                <a:spcPts val="350"/>
              </a:spcAft>
              <a:buSzPts val="1800"/>
              <a:buFont typeface="Arial"/>
              <a:buChar char="●"/>
            </a:pPr>
            <a:r>
              <a:rPr lang="en" sz="1800" dirty="0">
                <a:latin typeface="Arial"/>
                <a:ea typeface="Arial"/>
                <a:cs typeface="Arial"/>
                <a:sym typeface="Arial"/>
              </a:rPr>
              <a:t>It is easier for the organization to create a nationwide </a:t>
            </a:r>
            <a:r>
              <a:rPr lang="en" sz="1800" dirty="0" err="1">
                <a:latin typeface="Arial"/>
                <a:ea typeface="Arial"/>
                <a:cs typeface="Arial"/>
                <a:sym typeface="Arial"/>
              </a:rPr>
              <a:t>reach,limiting</a:t>
            </a:r>
            <a:r>
              <a:rPr lang="en" sz="1800" dirty="0">
                <a:latin typeface="Arial"/>
                <a:ea typeface="Arial"/>
                <a:cs typeface="Arial"/>
                <a:sym typeface="Arial"/>
              </a:rPr>
              <a:t> the presence of physical stores and helping their customers save on fuel costs by delivering goods at their doorstep.</a:t>
            </a:r>
            <a:endParaRPr sz="1800" dirty="0">
              <a:latin typeface="Arial"/>
              <a:ea typeface="Arial"/>
              <a:cs typeface="Arial"/>
              <a:sym typeface="Arial"/>
            </a:endParaRPr>
          </a:p>
        </p:txBody>
      </p:sp>
      <p:sp>
        <p:nvSpPr>
          <p:cNvPr id="320" name="Google Shape;32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1145100" y="17653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100">
                <a:latin typeface="Arial"/>
                <a:ea typeface="Arial"/>
                <a:cs typeface="Arial"/>
                <a:sym typeface="Arial"/>
              </a:rPr>
              <a:t>THANK YOU</a:t>
            </a:r>
            <a:endParaRPr sz="5100">
              <a:latin typeface="Arial"/>
              <a:ea typeface="Arial"/>
              <a:cs typeface="Arial"/>
              <a:sym typeface="Arial"/>
            </a:endParaRPr>
          </a:p>
        </p:txBody>
      </p:sp>
      <p:sp>
        <p:nvSpPr>
          <p:cNvPr id="326" name="Google Shape;32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Business Problem</a:t>
            </a:r>
            <a:endParaRPr>
              <a:latin typeface="Times New Roman"/>
              <a:ea typeface="Times New Roman"/>
              <a:cs typeface="Times New Roman"/>
              <a:sym typeface="Times New Roman"/>
            </a:endParaRPr>
          </a:p>
        </p:txBody>
      </p:sp>
      <p:sp>
        <p:nvSpPr>
          <p:cNvPr id="148" name="Google Shape;148;p15"/>
          <p:cNvSpPr txBox="1">
            <a:spLocks noGrp="1"/>
          </p:cNvSpPr>
          <p:nvPr>
            <p:ph type="body" idx="1"/>
          </p:nvPr>
        </p:nvSpPr>
        <p:spPr>
          <a:xfrm>
            <a:off x="578650" y="1307850"/>
            <a:ext cx="7846500" cy="3835800"/>
          </a:xfrm>
          <a:prstGeom prst="rect">
            <a:avLst/>
          </a:prstGeom>
        </p:spPr>
        <p:txBody>
          <a:bodyPr spcFirstLastPara="1" wrap="square" lIns="91425" tIns="91425" rIns="91425" bIns="91425" anchor="t" anchorCtr="0">
            <a:normAutofit lnSpcReduction="10000"/>
          </a:bodyPr>
          <a:lstStyle/>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The Lack of accurate sales forecasting can result in lost revenue for companies, particularly during peak seasons.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Not achieving projected sales targets can also have a negative impact on stock prices, investor perceptions and probably chance to lose goodwill from valuable customers.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Failure to achieve projected sales targets can have a negative impact on stock prices, investor confidence, and the overall reputation of the company.</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Inaccurate sales forecasting can lead to overproduction, overstocking, and increased waste, which can result in financial losses for the company.</a:t>
            </a:r>
            <a:endParaRPr sz="2000">
              <a:latin typeface="Times New Roman"/>
              <a:ea typeface="Times New Roman"/>
              <a:cs typeface="Times New Roman"/>
              <a:sym typeface="Times New Roman"/>
            </a:endParaRPr>
          </a:p>
          <a:p>
            <a:pPr marL="0" lvl="0" indent="0" algn="l" rtl="0">
              <a:spcBef>
                <a:spcPts val="1200"/>
              </a:spcBef>
              <a:spcAft>
                <a:spcPts val="1200"/>
              </a:spcAft>
              <a:buNone/>
            </a:pPr>
            <a:endParaRPr sz="2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Exploration</a:t>
            </a:r>
            <a:endParaRPr>
              <a:latin typeface="Times New Roman"/>
              <a:ea typeface="Times New Roman"/>
              <a:cs typeface="Times New Roman"/>
              <a:sym typeface="Times New Roman"/>
            </a:endParaRPr>
          </a:p>
        </p:txBody>
      </p:sp>
      <p:sp>
        <p:nvSpPr>
          <p:cNvPr id="154" name="Google Shape;154;p16"/>
          <p:cNvSpPr txBox="1">
            <a:spLocks noGrp="1"/>
          </p:cNvSpPr>
          <p:nvPr>
            <p:ph type="body" idx="1"/>
          </p:nvPr>
        </p:nvSpPr>
        <p:spPr>
          <a:xfrm>
            <a:off x="1161175" y="1038275"/>
            <a:ext cx="7175100" cy="3341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To implement an effective sales forecasting system that provides accurate predictions.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Identifying the companies to plan better and achieve their sales targets.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Able to identify trends and patterns in sales data to improve decision-making.</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To find different sales patterns in the market and to find meaningful insight.</a:t>
            </a:r>
            <a:endParaRPr sz="2000">
              <a:latin typeface="Times New Roman"/>
              <a:ea typeface="Times New Roman"/>
              <a:cs typeface="Times New Roman"/>
              <a:sym typeface="Times New Roman"/>
            </a:endParaRPr>
          </a:p>
          <a:p>
            <a:pPr marL="0" lvl="0" indent="0" algn="l" rtl="0">
              <a:spcBef>
                <a:spcPts val="0"/>
              </a:spcBef>
              <a:spcAft>
                <a:spcPts val="1200"/>
              </a:spcAft>
              <a:buNone/>
            </a:pPr>
            <a:endParaRPr sz="2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60">
                <a:latin typeface="Times New Roman"/>
                <a:ea typeface="Times New Roman"/>
                <a:cs typeface="Times New Roman"/>
                <a:sym typeface="Times New Roman"/>
              </a:rPr>
              <a:t>Data Description</a:t>
            </a:r>
            <a:endParaRPr sz="2860">
              <a:latin typeface="Times New Roman"/>
              <a:ea typeface="Times New Roman"/>
              <a:cs typeface="Times New Roman"/>
              <a:sym typeface="Times New Roman"/>
            </a:endParaRPr>
          </a:p>
        </p:txBody>
      </p:sp>
      <p:sp>
        <p:nvSpPr>
          <p:cNvPr id="160" name="Google Shape;160;p17"/>
          <p:cNvSpPr txBox="1">
            <a:spLocks noGrp="1"/>
          </p:cNvSpPr>
          <p:nvPr>
            <p:ph type="body" idx="1"/>
          </p:nvPr>
        </p:nvSpPr>
        <p:spPr>
          <a:xfrm>
            <a:off x="1297500" y="1009650"/>
            <a:ext cx="7038900" cy="39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00"/>
                </a:solidFill>
                <a:latin typeface="Times New Roman"/>
                <a:ea typeface="Times New Roman"/>
                <a:cs typeface="Times New Roman"/>
                <a:sym typeface="Times New Roman"/>
              </a:rPr>
              <a:t>We have 4 major data sets of stores.csv, train.csv, test.csv, features.csv</a:t>
            </a:r>
            <a:endParaRPr sz="1600" b="1">
              <a:solidFill>
                <a:srgbClr val="FFFF00"/>
              </a:solidFill>
              <a:latin typeface="Times New Roman"/>
              <a:ea typeface="Times New Roman"/>
              <a:cs typeface="Times New Roman"/>
              <a:sym typeface="Times New Roman"/>
            </a:endParaRPr>
          </a:p>
          <a:p>
            <a:pPr marL="0" lvl="0" indent="0" algn="l" rtl="0">
              <a:spcBef>
                <a:spcPts val="0"/>
              </a:spcBef>
              <a:spcAft>
                <a:spcPts val="0"/>
              </a:spcAft>
              <a:buNone/>
            </a:pPr>
            <a:r>
              <a:rPr lang="en" sz="1600" b="1">
                <a:solidFill>
                  <a:srgbClr val="00FF00"/>
                </a:solidFill>
                <a:latin typeface="Times New Roman"/>
                <a:ea typeface="Times New Roman"/>
                <a:cs typeface="Times New Roman"/>
                <a:sym typeface="Times New Roman"/>
              </a:rPr>
              <a:t>Stores.csv (3 Columns, 45 rows)</a:t>
            </a:r>
            <a:endParaRPr sz="1600" b="1">
              <a:solidFill>
                <a:srgbClr val="00FF00"/>
              </a:solidFill>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This file contains anonymized information about the 45 stores, indicating the type and size of the store.</a:t>
            </a:r>
            <a:endParaRPr sz="1400">
              <a:latin typeface="Times New Roman"/>
              <a:ea typeface="Times New Roman"/>
              <a:cs typeface="Times New Roman"/>
              <a:sym typeface="Times New Roman"/>
            </a:endParaRPr>
          </a:p>
          <a:p>
            <a:pPr marL="0" lvl="0" indent="0" algn="l" rtl="0">
              <a:spcBef>
                <a:spcPts val="0"/>
              </a:spcBef>
              <a:spcAft>
                <a:spcPts val="0"/>
              </a:spcAft>
              <a:buNone/>
            </a:pPr>
            <a:r>
              <a:rPr lang="en" sz="1600" b="1">
                <a:solidFill>
                  <a:srgbClr val="00FF00"/>
                </a:solidFill>
                <a:latin typeface="Times New Roman"/>
                <a:ea typeface="Times New Roman"/>
                <a:cs typeface="Times New Roman"/>
                <a:sym typeface="Times New Roman"/>
              </a:rPr>
              <a:t>Train.csv (5 Columns, 421570 rows)</a:t>
            </a:r>
            <a:endParaRPr sz="1600" b="1">
              <a:solidFill>
                <a:srgbClr val="00FF00"/>
              </a:solidFill>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This is the historical training data, which covers 2010-02-05 to 2012-11-01. Within this file you will find the following fields:</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Store - the store number</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Dept - the department number</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Date - the week</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Weekly_Sales - sales for the given department in the given store</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IsHoliday - whether the week is a special holiday week</a:t>
            </a:r>
            <a:endParaRPr sz="1400">
              <a:latin typeface="Times New Roman"/>
              <a:ea typeface="Times New Roman"/>
              <a:cs typeface="Times New Roman"/>
              <a:sym typeface="Times New Roman"/>
            </a:endParaRPr>
          </a:p>
          <a:p>
            <a:pPr marL="0" lvl="0" indent="0" algn="l" rtl="0">
              <a:spcBef>
                <a:spcPts val="0"/>
              </a:spcBef>
              <a:spcAft>
                <a:spcPts val="0"/>
              </a:spcAft>
              <a:buNone/>
            </a:pPr>
            <a:r>
              <a:rPr lang="en" sz="1600" b="1">
                <a:solidFill>
                  <a:srgbClr val="00FF00"/>
                </a:solidFill>
                <a:latin typeface="Times New Roman"/>
                <a:ea typeface="Times New Roman"/>
                <a:cs typeface="Times New Roman"/>
                <a:sym typeface="Times New Roman"/>
              </a:rPr>
              <a:t>Test.csv (4 Columns, 115064 rows)</a:t>
            </a:r>
            <a:endParaRPr sz="1600" b="1">
              <a:solidFill>
                <a:srgbClr val="00FF00"/>
              </a:solidFill>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This file is identical to train.csv, except we have withheld the weekly sales. You must predict the sales for each triplet of store, department, and date in this file.</a:t>
            </a:r>
            <a:endParaRPr sz="1400">
              <a:latin typeface="Times New Roman"/>
              <a:ea typeface="Times New Roman"/>
              <a:cs typeface="Times New Roman"/>
              <a:sym typeface="Times New Roman"/>
            </a:endParaRPr>
          </a:p>
          <a:p>
            <a:pPr marL="0" lvl="0" indent="0" algn="l" rtl="0">
              <a:spcBef>
                <a:spcPts val="0"/>
              </a:spcBef>
              <a:spcAft>
                <a:spcPts val="1200"/>
              </a:spcAft>
              <a:buNone/>
            </a:pPr>
            <a:endParaRPr sz="1250" b="1">
              <a:latin typeface="Times New Roman"/>
              <a:ea typeface="Times New Roman"/>
              <a:cs typeface="Times New Roman"/>
              <a:sym typeface="Times New Roman"/>
            </a:endParaRPr>
          </a:p>
        </p:txBody>
      </p:sp>
      <p:sp>
        <p:nvSpPr>
          <p:cNvPr id="161" name="Google Shape;16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60">
                <a:latin typeface="Times New Roman"/>
                <a:ea typeface="Times New Roman"/>
                <a:cs typeface="Times New Roman"/>
                <a:sym typeface="Times New Roman"/>
              </a:rPr>
              <a:t>Data Description</a:t>
            </a:r>
            <a:endParaRPr sz="2760">
              <a:latin typeface="Times New Roman"/>
              <a:ea typeface="Times New Roman"/>
              <a:cs typeface="Times New Roman"/>
              <a:sym typeface="Times New Roman"/>
            </a:endParaRPr>
          </a:p>
        </p:txBody>
      </p:sp>
      <p:sp>
        <p:nvSpPr>
          <p:cNvPr id="167" name="Google Shape;167;p18"/>
          <p:cNvSpPr txBox="1">
            <a:spLocks noGrp="1"/>
          </p:cNvSpPr>
          <p:nvPr>
            <p:ph type="body" idx="1"/>
          </p:nvPr>
        </p:nvSpPr>
        <p:spPr>
          <a:xfrm>
            <a:off x="1297500" y="1009650"/>
            <a:ext cx="7038900" cy="34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FF00"/>
                </a:solidFill>
                <a:latin typeface="Times New Roman"/>
                <a:ea typeface="Times New Roman"/>
                <a:cs typeface="Times New Roman"/>
                <a:sym typeface="Times New Roman"/>
              </a:rPr>
              <a:t>Features.csv (12 Columns, 8190 rows)</a:t>
            </a:r>
            <a:endParaRPr sz="1600" b="1">
              <a:solidFill>
                <a:srgbClr val="00FF00"/>
              </a:solidFill>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This file contains additional data related to the store, department, and regional activity for the given dates. It contains the following fields:</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Store - the store number</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Date - the week</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Temperature - the average temperature in the region</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Fuel_Price - the cost of fuel in the region</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MarkDown1-5 - anonymized data related to promotional markdowns that Walmart is running. MarkDown data is only available after Nov 2011 and is not available for all stores all the time. Any missing value is marked with an NA.</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CPI - the consumer price index</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Unemployment - the unemployment rate</a:t>
            </a:r>
            <a:endParaRPr sz="1400">
              <a:latin typeface="Times New Roman"/>
              <a:ea typeface="Times New Roman"/>
              <a:cs typeface="Times New Roman"/>
              <a:sym typeface="Times New Roman"/>
            </a:endParaRPr>
          </a:p>
          <a:p>
            <a:pPr marL="457200" lvl="0" indent="-317500" algn="l" rtl="0">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IsHoliday - whether the week is a special holiday week</a:t>
            </a:r>
            <a:endParaRPr sz="1700" b="1">
              <a:latin typeface="Times New Roman"/>
              <a:ea typeface="Times New Roman"/>
              <a:cs typeface="Times New Roman"/>
              <a:sym typeface="Times New Roman"/>
            </a:endParaRPr>
          </a:p>
        </p:txBody>
      </p:sp>
      <p:sp>
        <p:nvSpPr>
          <p:cNvPr id="168" name="Google Shape;16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297500" y="393750"/>
            <a:ext cx="7038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Times New Roman"/>
                <a:ea typeface="Times New Roman"/>
                <a:cs typeface="Times New Roman"/>
                <a:sym typeface="Times New Roman"/>
              </a:rPr>
              <a:t>Exploring Null Values</a:t>
            </a:r>
            <a:endParaRPr sz="2800">
              <a:latin typeface="Times New Roman"/>
              <a:ea typeface="Times New Roman"/>
              <a:cs typeface="Times New Roman"/>
              <a:sym typeface="Times New Roman"/>
            </a:endParaRPr>
          </a:p>
        </p:txBody>
      </p:sp>
      <p:sp>
        <p:nvSpPr>
          <p:cNvPr id="174" name="Google Shape;174;p19"/>
          <p:cNvSpPr txBox="1">
            <a:spLocks noGrp="1"/>
          </p:cNvSpPr>
          <p:nvPr>
            <p:ph type="body" idx="1"/>
          </p:nvPr>
        </p:nvSpPr>
        <p:spPr>
          <a:xfrm>
            <a:off x="1297500" y="1567550"/>
            <a:ext cx="3760200" cy="2911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In the Features dataset for the columns, MarkDown1-5 is only available after Nov 2011 and is not available for all stores all the time. Any missing value is marked with an NA.</a:t>
            </a:r>
            <a:endParaRPr sz="1800">
              <a:latin typeface="Times New Roman"/>
              <a:ea typeface="Times New Roman"/>
              <a:cs typeface="Times New Roman"/>
              <a:sym typeface="Times New Roman"/>
            </a:endParaRPr>
          </a:p>
          <a:p>
            <a:pPr marL="0" lvl="0" indent="0" algn="l" rtl="0">
              <a:spcBef>
                <a:spcPts val="0"/>
              </a:spcBef>
              <a:spcAft>
                <a:spcPts val="0"/>
              </a:spcAft>
              <a:buNone/>
            </a:pPr>
            <a:endParaRPr sz="2350">
              <a:latin typeface="Times New Roman"/>
              <a:ea typeface="Times New Roman"/>
              <a:cs typeface="Times New Roman"/>
              <a:sym typeface="Times New Roman"/>
            </a:endParaRPr>
          </a:p>
        </p:txBody>
      </p:sp>
      <p:sp>
        <p:nvSpPr>
          <p:cNvPr id="175" name="Google Shape;17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76" name="Google Shape;176;p19"/>
          <p:cNvPicPr preferRelativeResize="0"/>
          <p:nvPr/>
        </p:nvPicPr>
        <p:blipFill>
          <a:blip r:embed="rId3">
            <a:alphaModFix/>
          </a:blip>
          <a:stretch>
            <a:fillRect/>
          </a:stretch>
        </p:blipFill>
        <p:spPr>
          <a:xfrm>
            <a:off x="5210100" y="1460250"/>
            <a:ext cx="3109957" cy="31314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297500" y="393750"/>
            <a:ext cx="7038900" cy="51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EDA</a:t>
            </a:r>
            <a:endParaRPr/>
          </a:p>
        </p:txBody>
      </p:sp>
      <p:sp>
        <p:nvSpPr>
          <p:cNvPr id="182" name="Google Shape;182;p20"/>
          <p:cNvSpPr txBox="1">
            <a:spLocks noGrp="1"/>
          </p:cNvSpPr>
          <p:nvPr>
            <p:ph type="body" idx="1"/>
          </p:nvPr>
        </p:nvSpPr>
        <p:spPr>
          <a:xfrm>
            <a:off x="1297499" y="1056375"/>
            <a:ext cx="7398265" cy="11160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en" sz="1800" dirty="0">
                <a:highlight>
                  <a:srgbClr val="1E1E1E"/>
                </a:highlight>
                <a:latin typeface="Times New Roman"/>
                <a:ea typeface="Times New Roman"/>
                <a:cs typeface="Times New Roman"/>
                <a:sym typeface="Times New Roman"/>
              </a:rPr>
              <a:t>Visualizing the Type of the Stores along with their percentage in the dataset</a:t>
            </a:r>
            <a:endParaRPr sz="1800" dirty="0">
              <a:highlight>
                <a:srgbClr val="1E1E1E"/>
              </a:highlight>
              <a:latin typeface="Times New Roman"/>
              <a:ea typeface="Times New Roman"/>
              <a:cs typeface="Times New Roman"/>
              <a:sym typeface="Times New Roman"/>
            </a:endParaRPr>
          </a:p>
          <a:p>
            <a:pPr marL="0" lvl="0" indent="0" algn="l" rtl="0">
              <a:spcBef>
                <a:spcPts val="0"/>
              </a:spcBef>
              <a:spcAft>
                <a:spcPts val="1200"/>
              </a:spcAft>
              <a:buNone/>
            </a:pPr>
            <a:endParaRPr sz="1800" dirty="0">
              <a:latin typeface="Times New Roman"/>
              <a:ea typeface="Times New Roman"/>
              <a:cs typeface="Times New Roman"/>
              <a:sym typeface="Times New Roman"/>
            </a:endParaRPr>
          </a:p>
        </p:txBody>
      </p:sp>
      <p:sp>
        <p:nvSpPr>
          <p:cNvPr id="183" name="Google Shape;18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84" name="Google Shape;184;p20"/>
          <p:cNvPicPr preferRelativeResize="0"/>
          <p:nvPr/>
        </p:nvPicPr>
        <p:blipFill>
          <a:blip r:embed="rId3">
            <a:alphaModFix/>
          </a:blip>
          <a:stretch>
            <a:fillRect/>
          </a:stretch>
        </p:blipFill>
        <p:spPr>
          <a:xfrm>
            <a:off x="1524000" y="1527375"/>
            <a:ext cx="6577800" cy="3463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1297500" y="393750"/>
            <a:ext cx="7038900" cy="51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EDA</a:t>
            </a:r>
            <a:endParaRPr/>
          </a:p>
        </p:txBody>
      </p:sp>
      <p:sp>
        <p:nvSpPr>
          <p:cNvPr id="190" name="Google Shape;190;p21"/>
          <p:cNvSpPr txBox="1">
            <a:spLocks noGrp="1"/>
          </p:cNvSpPr>
          <p:nvPr>
            <p:ph type="body" idx="1"/>
          </p:nvPr>
        </p:nvSpPr>
        <p:spPr>
          <a:xfrm>
            <a:off x="1297500" y="1056375"/>
            <a:ext cx="7104600" cy="11160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en" sz="1800">
                <a:highlight>
                  <a:srgbClr val="1E1E1E"/>
                </a:highlight>
                <a:latin typeface="Times New Roman"/>
                <a:ea typeface="Times New Roman"/>
                <a:cs typeface="Times New Roman"/>
                <a:sym typeface="Times New Roman"/>
              </a:rPr>
              <a:t>Visualizing the top 10 store in the train dataset along with their percentage</a:t>
            </a:r>
            <a:endParaRPr sz="1800">
              <a:highlight>
                <a:srgbClr val="1E1E1E"/>
              </a:highlight>
              <a:latin typeface="Times New Roman"/>
              <a:ea typeface="Times New Roman"/>
              <a:cs typeface="Times New Roman"/>
              <a:sym typeface="Times New Roman"/>
            </a:endParaRPr>
          </a:p>
          <a:p>
            <a:pPr marL="0" lvl="0" indent="0" algn="l" rtl="0">
              <a:spcBef>
                <a:spcPts val="0"/>
              </a:spcBef>
              <a:spcAft>
                <a:spcPts val="0"/>
              </a:spcAft>
              <a:buNone/>
            </a:pPr>
            <a:endParaRPr sz="1800">
              <a:highlight>
                <a:srgbClr val="1E1E1E"/>
              </a:highlight>
              <a:latin typeface="Times New Roman"/>
              <a:ea typeface="Times New Roman"/>
              <a:cs typeface="Times New Roman"/>
              <a:sym typeface="Times New Roman"/>
            </a:endParaRPr>
          </a:p>
          <a:p>
            <a:pPr marL="0" lvl="0" indent="0" algn="l" rtl="0">
              <a:spcBef>
                <a:spcPts val="1200"/>
              </a:spcBef>
              <a:spcAft>
                <a:spcPts val="1200"/>
              </a:spcAft>
              <a:buNone/>
            </a:pPr>
            <a:endParaRPr sz="1800">
              <a:highlight>
                <a:srgbClr val="1E1E1E"/>
              </a:highlight>
              <a:latin typeface="Times New Roman"/>
              <a:ea typeface="Times New Roman"/>
              <a:cs typeface="Times New Roman"/>
              <a:sym typeface="Times New Roman"/>
            </a:endParaRPr>
          </a:p>
        </p:txBody>
      </p:sp>
      <p:sp>
        <p:nvSpPr>
          <p:cNvPr id="191" name="Google Shape;19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92" name="Google Shape;192;p21"/>
          <p:cNvPicPr preferRelativeResize="0"/>
          <p:nvPr/>
        </p:nvPicPr>
        <p:blipFill>
          <a:blip r:embed="rId3">
            <a:alphaModFix/>
          </a:blip>
          <a:stretch>
            <a:fillRect/>
          </a:stretch>
        </p:blipFill>
        <p:spPr>
          <a:xfrm>
            <a:off x="1371600" y="1515550"/>
            <a:ext cx="6577765" cy="3463726"/>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1148</Words>
  <Application>Microsoft Macintosh PowerPoint</Application>
  <PresentationFormat>On-screen Show (16:9)</PresentationFormat>
  <Paragraphs>153</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Times New Roman</vt:lpstr>
      <vt:lpstr>Calibri</vt:lpstr>
      <vt:lpstr>Montserrat</vt:lpstr>
      <vt:lpstr>Lato</vt:lpstr>
      <vt:lpstr>Roboto</vt:lpstr>
      <vt:lpstr>Arial</vt:lpstr>
      <vt:lpstr>Focus</vt:lpstr>
      <vt:lpstr>OPIM-5512 Data Science using Pyhton   Sales Forecasting for Better Business Planning</vt:lpstr>
      <vt:lpstr>Agenda</vt:lpstr>
      <vt:lpstr>Business Problem</vt:lpstr>
      <vt:lpstr>Exploration</vt:lpstr>
      <vt:lpstr>Data Description</vt:lpstr>
      <vt:lpstr>Data Description</vt:lpstr>
      <vt:lpstr>Exploring Null Values</vt:lpstr>
      <vt:lpstr>EDA</vt:lpstr>
      <vt:lpstr>EDA</vt:lpstr>
      <vt:lpstr>PowerPoint Presentation</vt:lpstr>
      <vt:lpstr>PowerPoint Presentation</vt:lpstr>
      <vt:lpstr>Average Weekly Sales per Year 2010,  2011 &amp; 2012</vt:lpstr>
      <vt:lpstr>Average Sales per Department</vt:lpstr>
      <vt:lpstr>Average Sales per Store</vt:lpstr>
      <vt:lpstr>Correlation Matrix</vt:lpstr>
      <vt:lpstr>Splitting the Data into Train and Test</vt:lpstr>
      <vt:lpstr>Decision Tree Regression</vt:lpstr>
      <vt:lpstr>2. Random Forest Regression</vt:lpstr>
      <vt:lpstr>2. Random Forest Regression</vt:lpstr>
      <vt:lpstr>3. Time Series Model (Prophet Model)</vt:lpstr>
      <vt:lpstr>3. Time Series Model (Prophet Model)</vt:lpstr>
      <vt:lpstr>4. Exponential Smoothing Model</vt:lpstr>
      <vt:lpstr>5. Linear Regression</vt:lpstr>
      <vt:lpstr>Performance Metrics</vt:lpstr>
      <vt:lpstr>Conclusion/Business Value</vt:lpstr>
      <vt:lpstr>Business Value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OPIM-5512 Data Science using Pyhton   Sales Forecasting for Better Business Planning</dc:title>
  <cp:lastModifiedBy>Lakamsani, Venkata Vinayaka Durga Prasant</cp:lastModifiedBy>
  <cp:revision>2</cp:revision>
  <dcterms:modified xsi:type="dcterms:W3CDTF">2023-04-12T17:05:18Z</dcterms:modified>
</cp:coreProperties>
</file>